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72" r:id="rId2"/>
    <p:sldId id="313" r:id="rId3"/>
    <p:sldId id="320" r:id="rId4"/>
    <p:sldId id="324" r:id="rId5"/>
    <p:sldId id="311" r:id="rId6"/>
    <p:sldId id="259" r:id="rId7"/>
    <p:sldId id="262" r:id="rId8"/>
    <p:sldId id="353" r:id="rId9"/>
    <p:sldId id="370" r:id="rId10"/>
    <p:sldId id="338" r:id="rId11"/>
    <p:sldId id="339" r:id="rId12"/>
    <p:sldId id="354" r:id="rId13"/>
    <p:sldId id="364" r:id="rId14"/>
    <p:sldId id="362" r:id="rId15"/>
    <p:sldId id="371" r:id="rId16"/>
    <p:sldId id="355" r:id="rId17"/>
    <p:sldId id="348" r:id="rId18"/>
    <p:sldId id="340" r:id="rId19"/>
    <p:sldId id="349" r:id="rId20"/>
    <p:sldId id="350" r:id="rId21"/>
    <p:sldId id="344" r:id="rId22"/>
    <p:sldId id="345" r:id="rId23"/>
    <p:sldId id="346" r:id="rId24"/>
    <p:sldId id="351" r:id="rId25"/>
    <p:sldId id="352" r:id="rId26"/>
    <p:sldId id="347" r:id="rId27"/>
    <p:sldId id="369" r:id="rId28"/>
    <p:sldId id="342" r:id="rId29"/>
    <p:sldId id="343" r:id="rId30"/>
    <p:sldId id="281" r:id="rId31"/>
    <p:sldId id="282" r:id="rId3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D118-0E40-E042-B0D9-A7D3477B22D2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C4D1-AEE2-824C-BD1C-A16A534E62C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8094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4EF78-DFC1-934C-982C-01F172C56B89}" type="slidenum">
              <a:rPr lang="en-US"/>
              <a:pPr/>
              <a:t>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CBA65-FCB6-0446-B3D2-6EFB2F91C9D7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49A3E-E1CA-3546-97E4-06F14C333F95}" type="slidenum">
              <a:rPr lang="en-US"/>
              <a:pPr/>
              <a:t>14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2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FD0E1-114A-6544-8E1D-FA290171E688}" type="slidenum">
              <a:rPr lang="en-US"/>
              <a:pPr/>
              <a:t>16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9EF9D-32D4-8B43-B974-151706410EAD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4FFA2-DBFF-1042-A335-6CCD2CF36B4F}" type="slidenum">
              <a:rPr lang="en-US"/>
              <a:pPr/>
              <a:t>18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4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5A6BB-157A-A142-8193-2101F47134D7}" type="slidenum">
              <a:rPr lang="en-US"/>
              <a:pPr/>
              <a:t>19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B030-7772-D843-B0CD-7D123981D4CF}" type="slidenum">
              <a:rPr lang="en-US"/>
              <a:pPr/>
              <a:t>20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E72A3-4F95-A74D-9CBF-F15B9C28293F}" type="slidenum">
              <a:rPr lang="en-US"/>
              <a:pPr/>
              <a:t>21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83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84918-D922-5B40-B484-BDB1F0908F5B}" type="slidenum">
              <a:rPr lang="en-US"/>
              <a:pPr/>
              <a:t>22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D8942-FB0C-6E43-A01C-8C8864F33DB3}" type="slidenum">
              <a:rPr lang="en-US"/>
              <a:pPr/>
              <a:t>23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875E3-FE47-5C4E-AA1C-B879042D744E}" type="slidenum">
              <a:rPr lang="en-US"/>
              <a:pPr/>
              <a:t>3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AA08C-DD61-814D-B6A8-6913235FA604}" type="slidenum">
              <a:rPr lang="en-US"/>
              <a:pPr/>
              <a:t>24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8B187-76B3-F64F-9FA5-A6E78DB40E18}" type="slidenum">
              <a:rPr lang="en-US"/>
              <a:pPr/>
              <a:t>25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8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9C6BB-7371-C842-8F9E-4F8B617A38EB}" type="slidenum">
              <a:rPr lang="en-US"/>
              <a:pPr/>
              <a:t>26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C471F-A731-604F-BA6B-642BBE80568D}" type="slidenum">
              <a:rPr lang="en-US"/>
              <a:pPr/>
              <a:t>28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6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846A0-A14F-AD48-9BF2-334261BA2496}" type="slidenum">
              <a:rPr lang="en-US"/>
              <a:pPr/>
              <a:t>29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6C059-520A-A242-8D06-5236737A4056}" type="slidenum">
              <a:rPr lang="en-US"/>
              <a:pPr/>
              <a:t>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54052-3C52-B643-9DEC-3CE764961139}" type="slidenum">
              <a:rPr lang="en-US"/>
              <a:pPr/>
              <a:t>5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C178B-052A-C74C-99C2-1AE9B84CCD03}" type="slidenum">
              <a:rPr lang="en-US"/>
              <a:pPr/>
              <a:t>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4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260B8-9B63-C34E-907D-206031458AA6}" type="slidenum">
              <a:rPr lang="en-US"/>
              <a:pPr/>
              <a:t>8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ED236-58D2-EA4D-9CEA-42915AA66295}" type="slidenum">
              <a:rPr lang="en-US"/>
              <a:pPr/>
              <a:t>10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8CD2B-9282-0244-AB29-7F05C8CA56E9}" type="slidenum">
              <a:rPr lang="en-US"/>
              <a:pPr/>
              <a:t>11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8426E-8E46-9440-BE4A-E3C17115BADF}" type="slidenum">
              <a:rPr lang="en-US"/>
              <a:pPr/>
              <a:t>12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462B-373D-90C2-EF33-82C00CD3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C5EA9-D104-880D-FD0B-94FF62FF3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C9BF-3394-7574-534C-651AFBC3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0590-B9F1-00C2-53B6-5784D1CC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8F40-1115-01AB-64B8-B713D33D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068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E920-7356-EB34-F1B4-D1D63167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8A597-5F03-E59D-4678-5D5CA1D37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7ADD-4E76-0A08-0EE6-9C6277EA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6DA8-12FE-038B-718A-C1B414FA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43A42-6E44-AD5E-31F1-7B4E6397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870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BB9B9-BAA9-517E-33C3-16DD89BDC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95DAE-F925-A72A-2D8E-7A655B82B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59CA-4444-77E7-F852-C02AE5BA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6612-7975-E74C-33C5-09B83091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E5BD-3264-7FB6-2884-19AAE442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821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13.5.2008</a:t>
            </a:r>
            <a:endParaRPr lang="en-US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A32BCFC-CF86-9449-95DF-FA923716F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599E-0CCC-A48C-CC24-10F6D523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21F4-0C18-EEBB-1B58-F5D9A2A77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840D3-E4A8-C4E8-61ED-2997C1A8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9FC5-28D6-9B22-B0B1-5280FCCC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DD-C278-47CC-15A9-490DA120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36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1645-3CFB-3835-3815-0DD78E36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855E4-82C7-2CA9-8E26-C87E3C83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4FA7-4195-3D06-9E6D-C14CB21D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D19B0-D6B0-1154-2EDE-F4215B48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5B7DC-B1A1-01DE-7825-F42CA564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34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EE81-B71A-456E-B292-CB63B42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DF67-F910-0AB7-14A9-34F7DE645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DD2A4-DD91-1E33-85F4-655B8249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2004-3FE7-E2E7-31D0-B15B522F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B2185-372C-522A-C8A7-84707FB3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6C173-BCA0-D4CD-C886-6127C020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687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A019-1C4B-A8E7-56AE-8A727C1E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FBC59-06B7-1E08-AA31-FA2551A0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2B1AE-72A3-A19B-9493-10BB960BE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E0C34-D823-997B-8856-2B389B3A8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0A3C1-FB26-7467-70BE-B245D0ED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25602-4534-1317-5A69-982509F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472E6-A9D8-B7FF-1B75-CED696ED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4FA71-0FFC-51B0-3AB0-595B6968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701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81AF-77A8-5A01-BDBF-41FF430C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D4314-2F14-CFD0-C93E-D9C56ACC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C97C1-08DD-A702-8BFC-BB2A5FEA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E6A8C-DF73-101F-E474-CAA7438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08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6A0BB-A3CE-D601-C5D5-EFF7A1CD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045D-A283-D2B1-595E-FB055175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32DAC-0E29-901C-D5E6-B9477A30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06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1879-2398-9697-9671-50354A44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444C-7898-3C1D-DC07-FBDF3C70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F55BD-005E-18B7-AE7C-D9D058170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B717D-B6D5-8010-52CD-81356915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9FB0-32A6-CF8F-2C43-EDA326C1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1DF8A-2BF4-9BD3-CD3A-69472C3B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700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9F70-A995-0633-050D-03ED3A89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C6F38-73FE-64F7-E870-21292825E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9DB53-8ECA-5BCF-AEB6-F9943557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7897D-C4AD-B9B4-5869-7E3237BF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A0B5E-27B7-6D5E-DF63-6E22F730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94B99-8668-131F-644D-99A7A788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26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E1604-2E33-BAAF-43CD-7DF0A5EC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CF99-400A-37C1-15CB-507678BB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DB66-6DC2-9588-CD71-DA7B909E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D10F-9768-DF4D-9BEE-7CF80A60BFA4}" type="datetimeFigureOut">
              <a:rPr lang="en-CH" smtClean="0"/>
              <a:t>15.10.24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2DC88-4237-5D54-F9D4-ED745F5EB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F908C-9E39-CE9E-5B64-628A94C47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1F0E-99BF-0F49-9A01-30F55FE401F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91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DE44-819F-DEC6-2E83-D4F13919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AB91-C21E-0C05-463A-37F2C095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Croyez ceux qui cherchent la vérité, doutez de ceux qui la trouvent.</a:t>
            </a:r>
          </a:p>
          <a:p>
            <a:r>
              <a:rPr lang="en-CH" dirty="0"/>
              <a:t>Doutez de tout, mais ne doutez pas de vous-mêmes.</a:t>
            </a:r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André Gide</a:t>
            </a:r>
          </a:p>
        </p:txBody>
      </p:sp>
    </p:spTree>
    <p:extLst>
      <p:ext uri="{BB962C8B-B14F-4D97-AF65-F5344CB8AC3E}">
        <p14:creationId xmlns:p14="http://schemas.microsoft.com/office/powerpoint/2010/main" val="58459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4CC9-F103-2749-8B76-74483BC6C3BA}" type="slidenum">
              <a:rPr lang="en-US"/>
              <a:pPr/>
              <a:t>10</a:t>
            </a:fld>
            <a:endParaRPr lang="en-US"/>
          </a:p>
        </p:txBody>
      </p:sp>
      <p:pic>
        <p:nvPicPr>
          <p:cNvPr id="299010" name="Picture 2" descr="figure 31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>
            <a:fillRect/>
          </a:stretch>
        </p:blipFill>
        <p:spPr bwMode="auto">
          <a:xfrm>
            <a:off x="2209801" y="1371601"/>
            <a:ext cx="7083425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685800" y="112714"/>
            <a:ext cx="1095102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Chalkboard" charset="0"/>
              </a:rPr>
              <a:t>2 conserved domains:</a:t>
            </a:r>
          </a:p>
          <a:p>
            <a:endParaRPr lang="en-US" b="1" dirty="0">
              <a:latin typeface="Chalkboard" charset="0"/>
            </a:endParaRPr>
          </a:p>
          <a:p>
            <a:r>
              <a:rPr lang="en-US" b="1" dirty="0">
                <a:latin typeface="Chalkboard" charset="0"/>
              </a:rPr>
              <a:t>DNA binding: 2 zinc finger motifs for binding to specific DNA sequences </a:t>
            </a:r>
          </a:p>
          <a:p>
            <a:r>
              <a:rPr lang="en-US" b="1" dirty="0">
                <a:latin typeface="Chalkboard" charset="0"/>
              </a:rPr>
              <a:t>via an </a:t>
            </a:r>
            <a:r>
              <a:rPr lang="en-US" b="1" dirty="0">
                <a:latin typeface="Symbol" charset="0"/>
                <a:sym typeface="Symbol" charset="0"/>
              </a:rPr>
              <a:t></a:t>
            </a:r>
            <a:r>
              <a:rPr lang="en-US" b="1" dirty="0">
                <a:latin typeface="Chalkboard" charset="0"/>
              </a:rPr>
              <a:t>-helix that lies in the major groove</a:t>
            </a:r>
          </a:p>
          <a:p>
            <a:endParaRPr lang="en-US" b="1" dirty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2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033E-3363-A540-9662-C999840E3F97}" type="slidenum">
              <a:rPr lang="en-US"/>
              <a:pPr/>
              <a:t>11</a:t>
            </a:fld>
            <a:endParaRPr lang="en-US"/>
          </a:p>
        </p:txBody>
      </p:sp>
      <p:pic>
        <p:nvPicPr>
          <p:cNvPr id="301058" name="Picture 2" descr="figure 31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4"/>
          <a:stretch>
            <a:fillRect/>
          </a:stretch>
        </p:blipFill>
        <p:spPr bwMode="auto">
          <a:xfrm>
            <a:off x="1828800" y="533400"/>
            <a:ext cx="8535988" cy="473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5105401" y="4267200"/>
            <a:ext cx="51054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halkboard" charset="0"/>
              </a:rPr>
              <a:t>Ligand binding domain:</a:t>
            </a:r>
          </a:p>
          <a:p>
            <a:r>
              <a:rPr lang="en-US">
                <a:latin typeface="Chalkboard" charset="0"/>
              </a:rPr>
              <a:t>array of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halkboard" charset="0"/>
              </a:rPr>
              <a:t>-helices arranged in 3 layers</a:t>
            </a:r>
          </a:p>
          <a:p>
            <a:endParaRPr lang="en-US">
              <a:latin typeface="Chalkboard" charset="0"/>
            </a:endParaRPr>
          </a:p>
          <a:p>
            <a:r>
              <a:rPr lang="en-US">
                <a:latin typeface="Chalkboard" charset="0"/>
              </a:rPr>
              <a:t>ligand binds hydrophobic pocket at the center</a:t>
            </a:r>
          </a:p>
          <a:p>
            <a:r>
              <a:rPr lang="en-US">
                <a:latin typeface="Chalkboard" charset="0"/>
              </a:rPr>
              <a:t>helix 12 folds into a groove upon ligand binding</a:t>
            </a:r>
          </a:p>
          <a:p>
            <a:endParaRPr lang="en-US" b="1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4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BCC7-BFC7-1A46-9B0C-6E61387780AD}" type="slidenum">
              <a:rPr lang="en-US"/>
              <a:pPr/>
              <a:t>12</a:t>
            </a:fld>
            <a:endParaRPr lang="en-US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/>
          <a:stretch>
            <a:fillRect/>
          </a:stretch>
        </p:blipFill>
        <p:spPr bwMode="auto">
          <a:xfrm>
            <a:off x="1981200" y="1143000"/>
            <a:ext cx="3892550" cy="4802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15274" y="-49261"/>
            <a:ext cx="83169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Nuclear-Receptor Response Elements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6156326" y="1179514"/>
            <a:ext cx="371250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</a:rPr>
              <a:t>Homodimers</a:t>
            </a: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Specificity dictated by spacing</a:t>
            </a:r>
          </a:p>
          <a:p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heterodimers with RXR</a:t>
            </a: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>
              <a:latin typeface="Chalkboard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B337-88D9-5344-AB41-F1F40CFF8B8B}" type="slidenum">
              <a:rPr lang="en-US"/>
              <a:pPr/>
              <a:t>13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634" y="152400"/>
            <a:ext cx="10363200" cy="1143000"/>
          </a:xfrm>
        </p:spPr>
        <p:txBody>
          <a:bodyPr/>
          <a:lstStyle/>
          <a:p>
            <a:pPr algn="ctr"/>
            <a:r>
              <a:rPr lang="en-US" dirty="0"/>
              <a:t>Nuclear receptor family</a:t>
            </a:r>
          </a:p>
        </p:txBody>
      </p:sp>
      <p:graphicFrame>
        <p:nvGraphicFramePr>
          <p:cNvPr id="34304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2209800" y="1676401"/>
          <a:ext cx="77676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21590000" imgH="4241800" progId="MSOrgChart.2">
                  <p:embed followColorScheme="full"/>
                </p:oleObj>
              </mc:Choice>
              <mc:Fallback>
                <p:oleObj name="Microsoft Organization Chart" r:id="rId3" imgW="21590000" imgH="4241800" progId="MSOrgChart.2">
                  <p:embed followColorScheme="full"/>
                  <p:pic>
                    <p:nvPicPr>
                      <p:cNvPr id="343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1"/>
                        <a:ext cx="7767638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1524000" y="38862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halkboard" charset="0"/>
              </a:rPr>
              <a:t>   Palindrome HREs             direct repeat HREs          half-site HREs</a:t>
            </a:r>
          </a:p>
          <a:p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		            ACGGTCA-N1-5-ACGGTCA       AAA-ACGGTCA</a:t>
            </a:r>
          </a:p>
          <a:p>
            <a:r>
              <a:rPr lang="en-US" dirty="0">
                <a:latin typeface="Chalkboard" charset="0"/>
              </a:rPr>
              <a:t>						        TCA-AGGTCA</a:t>
            </a:r>
          </a:p>
          <a:p>
            <a:r>
              <a:rPr lang="en-US" dirty="0">
                <a:latin typeface="Chalkboard" charset="0"/>
              </a:rPr>
              <a:t>GRE/PRE AGAACA-N3-TGTTCT </a:t>
            </a:r>
          </a:p>
          <a:p>
            <a:r>
              <a:rPr lang="en-US" dirty="0">
                <a:latin typeface="Chalkboard" charset="0"/>
              </a:rPr>
              <a:t>ERE       AGGTCA-N3-TGACCT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E70-4841-F84D-8DB4-EF3B67D2A92C}" type="slidenum">
              <a:rPr lang="en-US"/>
              <a:pPr/>
              <a:t>14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3822" y="338128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Type II: Heterodimeric nuclear receptors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24" y="4282066"/>
            <a:ext cx="9556222" cy="1512168"/>
          </a:xfrm>
        </p:spPr>
        <p:txBody>
          <a:bodyPr>
            <a:normAutofit fontScale="92500"/>
          </a:bodyPr>
          <a:lstStyle/>
          <a:p>
            <a:r>
              <a:rPr lang="en-US" dirty="0"/>
              <a:t>RXR-VDR, RXR-TR, RXR-RAR</a:t>
            </a:r>
          </a:p>
          <a:p>
            <a:r>
              <a:rPr lang="en-US" dirty="0"/>
              <a:t>only in the nucleus</a:t>
            </a:r>
          </a:p>
          <a:p>
            <a:r>
              <a:rPr lang="en-US" dirty="0"/>
              <a:t>repress transcription when bound to DNA in the absence of ligand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72135" y="-18814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2800" dirty="0"/>
              <a:t>Type I: </a:t>
            </a:r>
            <a:r>
              <a:rPr lang="en-US" sz="2800" dirty="0" err="1"/>
              <a:t>Homodimeric</a:t>
            </a:r>
            <a:r>
              <a:rPr lang="en-US" sz="2800" dirty="0"/>
              <a:t> nuclear receptors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2234" y="734293"/>
            <a:ext cx="8922834" cy="286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400" b="0" dirty="0"/>
          </a:p>
          <a:p>
            <a:r>
              <a:rPr lang="en-US" sz="2400" b="0" dirty="0"/>
              <a:t>Progesterone, mineralocorticoid, androgen and estrogen receptors</a:t>
            </a:r>
          </a:p>
          <a:p>
            <a:r>
              <a:rPr lang="en-US" sz="2400" b="0" dirty="0"/>
              <a:t>are in the cytoplasm or nucleus</a:t>
            </a:r>
          </a:p>
          <a:p>
            <a:r>
              <a:rPr lang="en-US" sz="2400" b="0" dirty="0"/>
              <a:t>associated with heat shock proteins in the absence of ligand</a:t>
            </a:r>
          </a:p>
          <a:p>
            <a:r>
              <a:rPr lang="en-US" sz="2400" b="0" dirty="0"/>
              <a:t>hormone binding leads to translocation to the nucleus</a:t>
            </a:r>
          </a:p>
          <a:p>
            <a:r>
              <a:rPr lang="en-US" sz="2400" b="0" dirty="0"/>
              <a:t>bind as homodimers to inverted repeats</a:t>
            </a:r>
          </a:p>
          <a:p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7101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8081-AC5A-BC35-F05F-7DAF2CD7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322A2-8465-8250-F945-CCD8F286D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14" y="365125"/>
            <a:ext cx="7606838" cy="6378497"/>
          </a:xfrm>
        </p:spPr>
      </p:pic>
    </p:spTree>
    <p:extLst>
      <p:ext uri="{BB962C8B-B14F-4D97-AF65-F5344CB8AC3E}">
        <p14:creationId xmlns:p14="http://schemas.microsoft.com/office/powerpoint/2010/main" val="200296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06BE-9B61-6541-B7AE-99E4E6459A30}" type="slidenum">
              <a:rPr lang="en-US"/>
              <a:pPr/>
              <a:t>16</a:t>
            </a:fld>
            <a:endParaRPr lang="en-US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78" y="1100139"/>
            <a:ext cx="9469579" cy="5167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3030" y="390660"/>
            <a:ext cx="499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Didier Picard, Keith Yamamoto (1987)  EMBO J</a:t>
            </a:r>
          </a:p>
        </p:txBody>
      </p:sp>
    </p:spTree>
    <p:extLst>
      <p:ext uri="{BB962C8B-B14F-4D97-AF65-F5344CB8AC3E}">
        <p14:creationId xmlns:p14="http://schemas.microsoft.com/office/powerpoint/2010/main" val="222378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CD5-6F92-EA44-BFD9-81C61576951E}" type="slidenum">
              <a:rPr lang="en-US"/>
              <a:pPr/>
              <a:t>17</a:t>
            </a:fld>
            <a:endParaRPr lang="en-US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2774951" y="2346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10896600" cy="4267200"/>
          </a:xfrm>
        </p:spPr>
        <p:txBody>
          <a:bodyPr/>
          <a:lstStyle/>
          <a:p>
            <a:r>
              <a:rPr lang="en-US" dirty="0"/>
              <a:t>few eukaryotic TFs have any effect on transcription on their own</a:t>
            </a:r>
          </a:p>
          <a:p>
            <a:endParaRPr lang="en-US" dirty="0"/>
          </a:p>
          <a:p>
            <a:r>
              <a:rPr lang="en-US" dirty="0"/>
              <a:t>each factor recruits other proteins to build up large complexes that interact with the transcriptional machinery to  activate transcription</a:t>
            </a:r>
          </a:p>
          <a:p>
            <a:endParaRPr lang="en-US" dirty="0"/>
          </a:p>
          <a:p>
            <a:r>
              <a:rPr lang="en-US" dirty="0"/>
              <a:t>advantage: a given regulatory protein can have different effects depending on what other proteins are present in the same cell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Combinatorial control</a:t>
            </a:r>
          </a:p>
        </p:txBody>
      </p:sp>
    </p:spTree>
    <p:extLst>
      <p:ext uri="{BB962C8B-B14F-4D97-AF65-F5344CB8AC3E}">
        <p14:creationId xmlns:p14="http://schemas.microsoft.com/office/powerpoint/2010/main" val="285012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F70-9F63-754C-9FB1-ADD7956DF682}" type="slidenum">
              <a:rPr lang="en-US"/>
              <a:pPr/>
              <a:t>18</a:t>
            </a:fld>
            <a:endParaRPr lang="en-US"/>
          </a:p>
        </p:txBody>
      </p:sp>
      <p:pic>
        <p:nvPicPr>
          <p:cNvPr id="303106" name="Picture 2" descr="figure 31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1" y="2214207"/>
            <a:ext cx="10389618" cy="38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4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4EA1-7973-CC4C-9F22-76398DD97860}" type="slidenum">
              <a:rPr lang="en-US"/>
              <a:pPr/>
              <a:t>19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Coactivators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P160 family</a:t>
            </a:r>
          </a:p>
          <a:p>
            <a:pPr lvl="1"/>
            <a:r>
              <a:rPr lang="en-US" dirty="0"/>
              <a:t>Steroid receptor coactivator-1 (SRC-1)</a:t>
            </a:r>
          </a:p>
          <a:p>
            <a:pPr lvl="1"/>
            <a:r>
              <a:rPr lang="en-US" dirty="0"/>
              <a:t>Glucocorticoid receptor interacting protein-1 (GRIP-1)</a:t>
            </a:r>
          </a:p>
          <a:p>
            <a:pPr lvl="1"/>
            <a:r>
              <a:rPr lang="en-US" dirty="0"/>
              <a:t>Nuclear hormone receptor coactivator-1 (NcoA-1)</a:t>
            </a:r>
          </a:p>
          <a:p>
            <a:pPr lvl="1"/>
            <a:endParaRPr lang="en-US" dirty="0"/>
          </a:p>
          <a:p>
            <a:r>
              <a:rPr lang="en-US" dirty="0"/>
              <a:t>in many cases they possess enzymatic activity resulting in modification of chromatin structure</a:t>
            </a:r>
          </a:p>
        </p:txBody>
      </p:sp>
    </p:spTree>
    <p:extLst>
      <p:ext uri="{BB962C8B-B14F-4D97-AF65-F5344CB8AC3E}">
        <p14:creationId xmlns:p14="http://schemas.microsoft.com/office/powerpoint/2010/main" val="34517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C1D3-9FBB-704C-8C62-DFA5F9D265DC}" type="slidenum">
              <a:rPr lang="en-US"/>
              <a:pPr/>
              <a:t>2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4273" y="1030064"/>
            <a:ext cx="7772400" cy="424732"/>
          </a:xfrm>
        </p:spPr>
        <p:txBody>
          <a:bodyPr>
            <a:spAutoFit/>
          </a:bodyPr>
          <a:lstStyle/>
          <a:p>
            <a:pPr algn="ctr"/>
            <a:r>
              <a:rPr lang="en-US" sz="2400" dirty="0"/>
              <a:t>Steroid Hormones: Structure and Action</a:t>
            </a: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16553"/>
          <a:stretch>
            <a:fillRect/>
          </a:stretch>
        </p:blipFill>
        <p:spPr bwMode="auto">
          <a:xfrm>
            <a:off x="1553379" y="1782080"/>
            <a:ext cx="9238979" cy="484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07568" y="81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/>
              <a:t>Nuclear Hormone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535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A31-CF99-504C-8EA2-F546DB4C9430}" type="slidenum">
              <a:rPr lang="en-US"/>
              <a:pPr/>
              <a:t>20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How do coactivators modulate transcriptional activity?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96143"/>
            <a:ext cx="10755086" cy="43808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they loosen the histone complexes from the DNA, exposing additional DNA regions to the transcription machinery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covalent modifications of amino terminal tails of histones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acetylation: histone acetyl transferases (HAT)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functions of coregulators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methylases CARM-1, PRMT-1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RNA transcription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cell cycle regulators cdc-25b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RNA helicases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docking to basal transcription factors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409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2385-84CA-0D44-B0FB-33D9D3A7A6C6}" type="slidenum">
              <a:rPr lang="en-US"/>
              <a:pPr/>
              <a:t>21</a:t>
            </a:fld>
            <a:endParaRPr lang="en-US"/>
          </a:p>
        </p:txBody>
      </p:sp>
      <p:pic>
        <p:nvPicPr>
          <p:cNvPr id="311298" name="Picture 2" descr="figure 31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"/>
          <a:stretch>
            <a:fillRect/>
          </a:stretch>
        </p:blipFill>
        <p:spPr bwMode="auto">
          <a:xfrm>
            <a:off x="3573228" y="-1"/>
            <a:ext cx="7094773" cy="615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7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64AF-6404-EE4B-A264-489991D27A9F}" type="slidenum">
              <a:rPr lang="en-US"/>
              <a:pPr/>
              <a:t>22</a:t>
            </a:fld>
            <a:endParaRPr lang="en-US"/>
          </a:p>
        </p:txBody>
      </p:sp>
      <p:pic>
        <p:nvPicPr>
          <p:cNvPr id="313346" name="Picture 2" descr="unnumbered figure pg 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4"/>
          <a:stretch>
            <a:fillRect/>
          </a:stretch>
        </p:blipFill>
        <p:spPr bwMode="auto">
          <a:xfrm>
            <a:off x="1828801" y="1841500"/>
            <a:ext cx="85312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Histone acetylation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lysine has positively charged ammonium group (at neutral pH)</a:t>
            </a:r>
          </a:p>
          <a:p>
            <a:pPr>
              <a:lnSpc>
                <a:spcPct val="90000"/>
              </a:lnSpc>
            </a:pPr>
            <a:r>
              <a:rPr lang="en-US" dirty="0"/>
              <a:t>addition of acetyl group generates an uncharged amide group</a:t>
            </a:r>
          </a:p>
          <a:p>
            <a:pPr>
              <a:lnSpc>
                <a:spcPct val="90000"/>
              </a:lnSpc>
            </a:pPr>
            <a:r>
              <a:rPr lang="en-US" dirty="0"/>
              <a:t>affinity for DNA is dramatically decreased</a:t>
            </a:r>
          </a:p>
          <a:p>
            <a:pPr>
              <a:lnSpc>
                <a:spcPct val="90000"/>
              </a:lnSpc>
            </a:pPr>
            <a:r>
              <a:rPr lang="en-US" dirty="0"/>
              <a:t>histone-DNA complex loosens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4953001" y="1797051"/>
            <a:ext cx="387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halkboard" charset="0"/>
              </a:rPr>
              <a:t>histone acetyltransferase (HAT)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4A1E-22CD-6247-A63F-A4050935CC45}" type="slidenum">
              <a:rPr lang="en-US"/>
              <a:pPr/>
              <a:t>23</a:t>
            </a:fld>
            <a:endParaRPr lang="en-US"/>
          </a:p>
        </p:txBody>
      </p:sp>
      <p:pic>
        <p:nvPicPr>
          <p:cNvPr id="315394" name="Picture 2" descr="figure 3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7"/>
          <a:stretch>
            <a:fillRect/>
          </a:stretch>
        </p:blipFill>
        <p:spPr bwMode="auto">
          <a:xfrm>
            <a:off x="3948793" y="1813514"/>
            <a:ext cx="4114800" cy="490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Structure of a bromodomain</a:t>
            </a:r>
          </a:p>
        </p:txBody>
      </p:sp>
    </p:spTree>
    <p:extLst>
      <p:ext uri="{BB962C8B-B14F-4D97-AF65-F5344CB8AC3E}">
        <p14:creationId xmlns:p14="http://schemas.microsoft.com/office/powerpoint/2010/main" val="300036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E3EE-E485-CC44-B961-EBEE0EF83956}" type="slidenum">
              <a:rPr lang="en-US"/>
              <a:pPr/>
              <a:t>24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Bromodomain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005" y="1981200"/>
            <a:ext cx="1080553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acetylated lysine residues interact with acetyl lysine-binding domain (bromodomain)</a:t>
            </a:r>
          </a:p>
          <a:p>
            <a:r>
              <a:rPr lang="en-US" dirty="0"/>
              <a:t>present in many proteins that regulate eukaryotic transcription</a:t>
            </a:r>
          </a:p>
          <a:p>
            <a:r>
              <a:rPr lang="en-US" dirty="0"/>
              <a:t>comprises about 110 amino acids that form a 4-helix bundle containing a peptide-binding site at one end</a:t>
            </a:r>
          </a:p>
          <a:p>
            <a:r>
              <a:rPr lang="en-US" dirty="0"/>
              <a:t>via the </a:t>
            </a:r>
            <a:r>
              <a:rPr lang="en-US" dirty="0" err="1"/>
              <a:t>bromodomain</a:t>
            </a:r>
            <a:r>
              <a:rPr lang="en-US" dirty="0"/>
              <a:t> acetylated lysine residues recruit </a:t>
            </a:r>
            <a:r>
              <a:rPr lang="en-US" dirty="0">
                <a:solidFill>
                  <a:srgbClr val="FF0000"/>
                </a:solidFill>
              </a:rPr>
              <a:t>transcriptional machinery</a:t>
            </a:r>
          </a:p>
          <a:p>
            <a:r>
              <a:rPr lang="en-US" dirty="0"/>
              <a:t>present in some components of </a:t>
            </a:r>
            <a:r>
              <a:rPr lang="en-US" dirty="0">
                <a:solidFill>
                  <a:srgbClr val="FF0000"/>
                </a:solidFill>
              </a:rPr>
              <a:t>chromatin remodeling engines</a:t>
            </a:r>
            <a:r>
              <a:rPr lang="en-US" dirty="0"/>
              <a:t>, that contain domains homologous to helicases and utilize the free energy of ATP hydrolysis to shift the positions of nucleosomes along the DNA, this leads to changes in DNA structure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587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6F29-9110-DC4E-AFD4-50D60872C005}" type="slidenum">
              <a:rPr lang="en-US"/>
              <a:pPr/>
              <a:t>25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Histone acetylation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activates transcription by</a:t>
            </a:r>
          </a:p>
          <a:p>
            <a:pPr lvl="1"/>
            <a:r>
              <a:rPr lang="en-US" dirty="0"/>
              <a:t>1. reducing affinity of histones for  DNA</a:t>
            </a:r>
          </a:p>
          <a:p>
            <a:pPr lvl="1"/>
            <a:r>
              <a:rPr lang="en-US" dirty="0"/>
              <a:t>2. recruiting other components of the transcriptional machinery</a:t>
            </a:r>
          </a:p>
          <a:p>
            <a:pPr lvl="1"/>
            <a:r>
              <a:rPr lang="en-US" dirty="0"/>
              <a:t>3. initiating the </a:t>
            </a:r>
            <a:r>
              <a:rPr lang="en-US" dirty="0" err="1"/>
              <a:t>remodelling</a:t>
            </a:r>
            <a:r>
              <a:rPr lang="en-US" dirty="0"/>
              <a:t> of the chromatin structure</a:t>
            </a:r>
          </a:p>
        </p:txBody>
      </p:sp>
    </p:spTree>
    <p:extLst>
      <p:ext uri="{BB962C8B-B14F-4D97-AF65-F5344CB8AC3E}">
        <p14:creationId xmlns:p14="http://schemas.microsoft.com/office/powerpoint/2010/main" val="272235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F4C3-A38D-164E-B154-9A5AEE8D3F07}" type="slidenum">
              <a:rPr lang="en-US"/>
              <a:pPr/>
              <a:t>26</a:t>
            </a:fld>
            <a:endParaRPr lang="en-US"/>
          </a:p>
        </p:txBody>
      </p:sp>
      <p:pic>
        <p:nvPicPr>
          <p:cNvPr id="317442" name="Picture 2" descr="figure 31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>
            <a:fillRect/>
          </a:stretch>
        </p:blipFill>
        <p:spPr bwMode="auto">
          <a:xfrm>
            <a:off x="1828801" y="1371600"/>
            <a:ext cx="8531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E68-545D-6A4E-BB04-85FE34DB25F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9576" y="249289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phosphorylation:  threonine, serine or tyrosine</a:t>
            </a:r>
            <a:endParaRPr lang="en-US" sz="2800" b="1" dirty="0"/>
          </a:p>
          <a:p>
            <a:r>
              <a:rPr lang="en-US" sz="2800" dirty="0"/>
              <a:t>2. acetylation: lysine</a:t>
            </a:r>
            <a:endParaRPr lang="en-US" sz="2800" b="1" dirty="0"/>
          </a:p>
          <a:p>
            <a:r>
              <a:rPr lang="en-US" sz="2800" dirty="0"/>
              <a:t>3. methylation: lysine, arginine</a:t>
            </a:r>
          </a:p>
        </p:txBody>
      </p:sp>
    </p:spTree>
    <p:extLst>
      <p:ext uri="{BB962C8B-B14F-4D97-AF65-F5344CB8AC3E}">
        <p14:creationId xmlns:p14="http://schemas.microsoft.com/office/powerpoint/2010/main" val="2877905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pic>
        <p:nvPicPr>
          <p:cNvPr id="307202" name="Picture 2" descr="unnumbered figure pg 9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>
            <a:fillRect/>
          </a:stretch>
        </p:blipFill>
        <p:spPr bwMode="auto">
          <a:xfrm>
            <a:off x="1830387" y="2313878"/>
            <a:ext cx="853122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ER</a:t>
            </a:r>
            <a:r>
              <a:rPr lang="en-US" dirty="0" err="1">
                <a:latin typeface="Symbol" charset="0"/>
              </a:rPr>
              <a:t>a</a:t>
            </a:r>
            <a:r>
              <a:rPr lang="en-US" dirty="0"/>
              <a:t> antagonists</a:t>
            </a:r>
            <a:br>
              <a:rPr lang="en-US" dirty="0"/>
            </a:br>
            <a:r>
              <a:rPr lang="en-US" sz="1600" dirty="0"/>
              <a:t>selective estrogen receptor modulators (SERMs)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8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2F5-92D0-334F-9C16-35F342726643}" type="slidenum">
              <a:rPr lang="en-US"/>
              <a:pPr/>
              <a:t>29</a:t>
            </a:fld>
            <a:endParaRPr lang="en-US"/>
          </a:p>
        </p:txBody>
      </p:sp>
      <p:pic>
        <p:nvPicPr>
          <p:cNvPr id="309250" name="Picture 2" descr="figure 3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>
            <a:off x="3935760" y="188640"/>
            <a:ext cx="634365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688975" y="1568313"/>
            <a:ext cx="334962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halkboard" charset="0"/>
              </a:rPr>
              <a:t>Tamoxifen</a:t>
            </a:r>
            <a:r>
              <a:rPr lang="en-US" b="1" dirty="0">
                <a:latin typeface="Chalkboard" charset="0"/>
              </a:rPr>
              <a:t> </a:t>
            </a:r>
            <a:r>
              <a:rPr lang="en-US" dirty="0">
                <a:latin typeface="Chalkboard" charset="0"/>
              </a:rPr>
              <a:t>binds in the </a:t>
            </a:r>
          </a:p>
          <a:p>
            <a:r>
              <a:rPr lang="en-US" dirty="0">
                <a:latin typeface="Chalkboard" charset="0"/>
              </a:rPr>
              <a:t>pocket normally occupied</a:t>
            </a:r>
          </a:p>
          <a:p>
            <a:r>
              <a:rPr lang="en-US" dirty="0">
                <a:latin typeface="Chalkboard" charset="0"/>
              </a:rPr>
              <a:t> by estrogen.</a:t>
            </a:r>
          </a:p>
          <a:p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Part of the </a:t>
            </a:r>
            <a:r>
              <a:rPr lang="en-US" dirty="0" err="1">
                <a:latin typeface="Chalkboard" charset="0"/>
              </a:rPr>
              <a:t>tamoxifen</a:t>
            </a:r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structure extends from </a:t>
            </a:r>
          </a:p>
          <a:p>
            <a:r>
              <a:rPr lang="en-US" dirty="0">
                <a:latin typeface="Chalkboard" charset="0"/>
              </a:rPr>
              <a:t>the pocket.</a:t>
            </a:r>
          </a:p>
          <a:p>
            <a:endParaRPr lang="en-US" dirty="0">
              <a:latin typeface="Chalkboard" charset="0"/>
            </a:endParaRPr>
          </a:p>
          <a:p>
            <a:r>
              <a:rPr lang="en-US" dirty="0">
                <a:latin typeface="Chalkboard" charset="0"/>
              </a:rPr>
              <a:t>Helix 12 cannot pack in </a:t>
            </a:r>
          </a:p>
          <a:p>
            <a:r>
              <a:rPr lang="en-US" dirty="0">
                <a:latin typeface="Chalkboard" charset="0"/>
              </a:rPr>
              <a:t>its usual position.</a:t>
            </a:r>
          </a:p>
          <a:p>
            <a:r>
              <a:rPr lang="en-US" dirty="0" err="1">
                <a:latin typeface="Chalkboard" charset="0"/>
              </a:rPr>
              <a:t>Coactivator</a:t>
            </a:r>
            <a:r>
              <a:rPr lang="en-US" dirty="0">
                <a:latin typeface="Chalkboard" charset="0"/>
              </a:rPr>
              <a:t> binding is blocked.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7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D1E9-96D3-BA44-BF92-6E37FADD6D27}" type="slidenum">
              <a:rPr lang="en-US"/>
              <a:pPr/>
              <a:t>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Structure of a steroid hormone</a:t>
            </a:r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r="37788" b="47707"/>
          <a:stretch>
            <a:fillRect/>
          </a:stretch>
        </p:blipFill>
        <p:spPr bwMode="auto">
          <a:xfrm>
            <a:off x="2057400" y="1600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1970048" y="3237232"/>
            <a:ext cx="9114263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-diffuse across plasma membrane</a:t>
            </a:r>
          </a:p>
          <a:p>
            <a:r>
              <a:rPr lang="en-US" sz="2400" dirty="0"/>
              <a:t>-inside the cell: bind to highly specific, soluble receptor proteins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/>
              <a:t>-cytoplasmic or nuclear receptors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/>
              <a:t>-activate DNA for protein synthesis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/>
              <a:t>-slower acting, longer half-life</a:t>
            </a:r>
          </a:p>
          <a:p>
            <a:endParaRPr lang="en-US" dirty="0">
              <a:latin typeface="Chalkboard" charset="0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5035690" y="1909374"/>
            <a:ext cx="38575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-Small</a:t>
            </a:r>
          </a:p>
          <a:p>
            <a:r>
              <a:rPr lang="en-US" sz="2000" dirty="0">
                <a:latin typeface="+mj-lt"/>
              </a:rPr>
              <a:t>-Lipophilic</a:t>
            </a:r>
          </a:p>
          <a:p>
            <a:r>
              <a:rPr lang="en-US" sz="2000" dirty="0">
                <a:latin typeface="+mj-lt"/>
              </a:rPr>
              <a:t>-Circulate bound to plasma proteins</a:t>
            </a:r>
          </a:p>
        </p:txBody>
      </p:sp>
    </p:spTree>
    <p:extLst>
      <p:ext uri="{BB962C8B-B14F-4D97-AF65-F5344CB8AC3E}">
        <p14:creationId xmlns:p14="http://schemas.microsoft.com/office/powerpoint/2010/main" val="365523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3196" y="933994"/>
            <a:ext cx="8395555" cy="4899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1472" y="402489"/>
            <a:ext cx="3575957" cy="2769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724" dirty="0">
                <a:latin typeface="Calibri"/>
                <a:cs typeface="Calibri"/>
              </a:rPr>
              <a:t>Membrane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ER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Signaling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Pathway</a:t>
            </a:r>
            <a:r>
              <a:rPr sz="1724" spc="-9" dirty="0">
                <a:latin typeface="Calibri"/>
                <a:cs typeface="Calibri"/>
              </a:rPr>
              <a:t> (MISS)</a:t>
            </a:r>
            <a:endParaRPr sz="1724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669" y="6053942"/>
            <a:ext cx="4428885" cy="2769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724" dirty="0">
                <a:latin typeface="Calibri"/>
                <a:cs typeface="Calibri"/>
              </a:rPr>
              <a:t>Lipidation</a:t>
            </a:r>
            <a:r>
              <a:rPr sz="1724" spc="-18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of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ER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at</a:t>
            </a:r>
            <a:r>
              <a:rPr sz="1724" spc="-18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the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palmitoylation</a:t>
            </a:r>
            <a:r>
              <a:rPr sz="1724" spc="-5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site</a:t>
            </a:r>
            <a:r>
              <a:rPr sz="1724" spc="-18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Cys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spc="-23" dirty="0">
                <a:latin typeface="Calibri"/>
                <a:cs typeface="Calibri"/>
              </a:rPr>
              <a:t>447</a:t>
            </a:r>
            <a:endParaRPr sz="172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688" y="6131398"/>
            <a:ext cx="2969686" cy="2769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724" dirty="0">
                <a:latin typeface="Calibri"/>
                <a:cs typeface="Calibri"/>
              </a:rPr>
              <a:t>Physiol</a:t>
            </a:r>
            <a:r>
              <a:rPr sz="1724" spc="-27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Rev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•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VOL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97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•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spc="-18" dirty="0">
                <a:latin typeface="Calibri"/>
                <a:cs typeface="Calibri"/>
              </a:rPr>
              <a:t>JULY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spc="-18" dirty="0">
                <a:latin typeface="Calibri"/>
                <a:cs typeface="Calibri"/>
              </a:rPr>
              <a:t>2017</a:t>
            </a:r>
            <a:endParaRPr sz="17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475" y="2942452"/>
            <a:ext cx="8024862" cy="31879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24093" y="2215299"/>
            <a:ext cx="1174505" cy="557002"/>
          </a:xfrm>
          <a:prstGeom prst="rect">
            <a:avLst/>
          </a:prstGeom>
          <a:ln w="10107">
            <a:solidFill>
              <a:srgbClr val="000000"/>
            </a:solidFill>
          </a:ln>
        </p:spPr>
        <p:txBody>
          <a:bodyPr vert="horz" wrap="square" lIns="0" tIns="29391" rIns="0" bIns="0" rtlCol="0">
            <a:spAutoFit/>
          </a:bodyPr>
          <a:lstStyle/>
          <a:p>
            <a:pPr marL="410344" marR="238599" indent="-165406">
              <a:lnSpc>
                <a:spcPct val="101099"/>
              </a:lnSpc>
              <a:spcBef>
                <a:spcPts val="231"/>
              </a:spcBef>
            </a:pPr>
            <a:r>
              <a:rPr sz="1724" spc="-18" dirty="0">
                <a:latin typeface="Calibri"/>
                <a:cs typeface="Calibri"/>
              </a:rPr>
              <a:t>Estetrol (E4)</a:t>
            </a:r>
            <a:endParaRPr sz="1724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1412" y="2215299"/>
            <a:ext cx="2201476" cy="557002"/>
          </a:xfrm>
          <a:prstGeom prst="rect">
            <a:avLst/>
          </a:prstGeom>
          <a:ln w="10107">
            <a:solidFill>
              <a:srgbClr val="000000"/>
            </a:solidFill>
          </a:ln>
        </p:spPr>
        <p:txBody>
          <a:bodyPr vert="horz" wrap="square" lIns="0" tIns="29391" rIns="0" bIns="0" rtlCol="0">
            <a:spAutoFit/>
          </a:bodyPr>
          <a:lstStyle/>
          <a:p>
            <a:pPr marL="389595" marR="204596" indent="-178661">
              <a:lnSpc>
                <a:spcPct val="101099"/>
              </a:lnSpc>
              <a:spcBef>
                <a:spcPts val="231"/>
              </a:spcBef>
            </a:pPr>
            <a:r>
              <a:rPr sz="1724" dirty="0">
                <a:latin typeface="Calibri"/>
                <a:cs typeface="Calibri"/>
              </a:rPr>
              <a:t>Estrogen</a:t>
            </a:r>
            <a:r>
              <a:rPr sz="1724" spc="-36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dendrimer </a:t>
            </a:r>
            <a:r>
              <a:rPr sz="1724" dirty="0">
                <a:latin typeface="Calibri"/>
                <a:cs typeface="Calibri"/>
              </a:rPr>
              <a:t>conjugate</a:t>
            </a:r>
            <a:r>
              <a:rPr sz="1724" spc="-59" dirty="0">
                <a:latin typeface="Calibri"/>
                <a:cs typeface="Calibri"/>
              </a:rPr>
              <a:t> </a:t>
            </a:r>
            <a:r>
              <a:rPr sz="1724" spc="-18" dirty="0">
                <a:latin typeface="Calibri"/>
                <a:cs typeface="Calibri"/>
              </a:rPr>
              <a:t>(EDC)</a:t>
            </a:r>
            <a:endParaRPr sz="172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9236" y="2195062"/>
            <a:ext cx="1174505" cy="558166"/>
          </a:xfrm>
          <a:prstGeom prst="rect">
            <a:avLst/>
          </a:prstGeom>
          <a:ln w="10107">
            <a:solidFill>
              <a:srgbClr val="000000"/>
            </a:solidFill>
          </a:ln>
        </p:spPr>
        <p:txBody>
          <a:bodyPr vert="horz" wrap="square" lIns="0" tIns="30544" rIns="0" bIns="0" rtlCol="0">
            <a:spAutoFit/>
          </a:bodyPr>
          <a:lstStyle/>
          <a:p>
            <a:pPr marL="410344" marR="193069" indent="-210935">
              <a:lnSpc>
                <a:spcPct val="101099"/>
              </a:lnSpc>
              <a:spcBef>
                <a:spcPts val="241"/>
              </a:spcBef>
            </a:pPr>
            <a:r>
              <a:rPr sz="1724" spc="-9" dirty="0">
                <a:latin typeface="Calibri"/>
                <a:cs typeface="Calibri"/>
              </a:rPr>
              <a:t>Estradiol </a:t>
            </a:r>
            <a:r>
              <a:rPr sz="1724" spc="-18" dirty="0">
                <a:latin typeface="Calibri"/>
                <a:cs typeface="Calibri"/>
              </a:rPr>
              <a:t>(E2)</a:t>
            </a:r>
            <a:endParaRPr sz="1724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43194" y="237172"/>
            <a:ext cx="5189604" cy="90739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777464" marR="4611" indent="-766514">
              <a:lnSpc>
                <a:spcPct val="133600"/>
              </a:lnSpc>
              <a:spcBef>
                <a:spcPts val="91"/>
              </a:spcBef>
              <a:tabLst>
                <a:tab pos="1988325" algn="l"/>
              </a:tabLst>
            </a:pPr>
            <a:r>
              <a:rPr sz="2269" dirty="0">
                <a:solidFill>
                  <a:srgbClr val="000000"/>
                </a:solidFill>
                <a:latin typeface="Calibri"/>
                <a:cs typeface="Calibri"/>
              </a:rPr>
              <a:t>Tissue-specific</a:t>
            </a:r>
            <a:r>
              <a:rPr sz="2269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dirty="0">
                <a:solidFill>
                  <a:srgbClr val="000000"/>
                </a:solidFill>
                <a:latin typeface="Calibri"/>
                <a:cs typeface="Calibri"/>
              </a:rPr>
              <a:t>actions</a:t>
            </a:r>
            <a:r>
              <a:rPr sz="2269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269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dirty="0">
                <a:solidFill>
                  <a:srgbClr val="000000"/>
                </a:solidFill>
                <a:latin typeface="Calibri"/>
                <a:cs typeface="Calibri"/>
              </a:rPr>
              <a:t>Selective</a:t>
            </a:r>
            <a:r>
              <a:rPr sz="2269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spc="-9" dirty="0">
                <a:solidFill>
                  <a:srgbClr val="000000"/>
                </a:solidFill>
                <a:latin typeface="Calibri"/>
                <a:cs typeface="Calibri"/>
              </a:rPr>
              <a:t>Estrogen Receptor</a:t>
            </a:r>
            <a:r>
              <a:rPr lang="fr-CH" sz="2269" spc="-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dirty="0">
                <a:solidFill>
                  <a:srgbClr val="000000"/>
                </a:solidFill>
                <a:latin typeface="Calibri"/>
                <a:cs typeface="Calibri"/>
              </a:rPr>
              <a:t>Modulators</a:t>
            </a:r>
            <a:r>
              <a:rPr sz="2269" spc="1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69" spc="-9" dirty="0">
                <a:solidFill>
                  <a:srgbClr val="000000"/>
                </a:solidFill>
                <a:latin typeface="Calibri"/>
                <a:cs typeface="Calibri"/>
              </a:rPr>
              <a:t>(SERMs)</a:t>
            </a:r>
            <a:endParaRPr sz="226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6626" y="6294606"/>
            <a:ext cx="2969686" cy="2769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724" dirty="0">
                <a:latin typeface="Calibri"/>
                <a:cs typeface="Calibri"/>
              </a:rPr>
              <a:t>Physiol</a:t>
            </a:r>
            <a:r>
              <a:rPr sz="1724" spc="-27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Rev</a:t>
            </a:r>
            <a:r>
              <a:rPr sz="1724" spc="-14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•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VOL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97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dirty="0">
                <a:latin typeface="Calibri"/>
                <a:cs typeface="Calibri"/>
              </a:rPr>
              <a:t>•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spc="-18" dirty="0">
                <a:latin typeface="Calibri"/>
                <a:cs typeface="Calibri"/>
              </a:rPr>
              <a:t>JULY</a:t>
            </a:r>
            <a:r>
              <a:rPr sz="1724" spc="-9" dirty="0">
                <a:latin typeface="Calibri"/>
                <a:cs typeface="Calibri"/>
              </a:rPr>
              <a:t> </a:t>
            </a:r>
            <a:r>
              <a:rPr sz="1724" spc="-18" dirty="0">
                <a:latin typeface="Calibri"/>
                <a:cs typeface="Calibri"/>
              </a:rPr>
              <a:t>2017</a:t>
            </a:r>
            <a:endParaRPr sz="17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16D-F14A-B34E-AF34-A90CE438DD7B}" type="slidenum">
              <a:rPr lang="en-US"/>
              <a:pPr/>
              <a:t>4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2129" y="74612"/>
            <a:ext cx="1078774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 of action of an intracellular receptor</a:t>
            </a: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8471" b="53229"/>
          <a:stretch>
            <a:fillRect/>
          </a:stretch>
        </p:blipFill>
        <p:spPr bwMode="auto">
          <a:xfrm>
            <a:off x="544286" y="2631169"/>
            <a:ext cx="5094514" cy="3042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46771" r="14404" b="4385"/>
          <a:stretch>
            <a:fillRect/>
          </a:stretch>
        </p:blipFill>
        <p:spPr bwMode="auto">
          <a:xfrm>
            <a:off x="6553199" y="2631169"/>
            <a:ext cx="5112121" cy="300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0508-C559-F444-9560-FA88B537698A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610600" cy="2781300"/>
          </a:xfrm>
        </p:spPr>
        <p:txBody>
          <a:bodyPr>
            <a:normAutofit/>
          </a:bodyPr>
          <a:lstStyle/>
          <a:p>
            <a:r>
              <a:rPr lang="en-US" sz="2000" dirty="0"/>
              <a:t>48 encoded in the human genome</a:t>
            </a:r>
          </a:p>
          <a:p>
            <a:r>
              <a:rPr lang="en-US" sz="2000" dirty="0"/>
              <a:t>250 in c. </a:t>
            </a:r>
            <a:r>
              <a:rPr lang="en-US" sz="2000" dirty="0" err="1"/>
              <a:t>elegans</a:t>
            </a:r>
            <a:r>
              <a:rPr lang="en-US" sz="2000" dirty="0"/>
              <a:t>, 21 in drosophila, 0 in yeast</a:t>
            </a:r>
          </a:p>
          <a:p>
            <a:r>
              <a:rPr lang="en-US" sz="2000" dirty="0"/>
              <a:t>are receptors for a wide range of hydrophobic molecules:</a:t>
            </a:r>
          </a:p>
          <a:p>
            <a:endParaRPr lang="en-US" sz="20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576" y="356218"/>
            <a:ext cx="7772400" cy="701731"/>
          </a:xfrm>
        </p:spPr>
        <p:txBody>
          <a:bodyPr>
            <a:spAutoFit/>
          </a:bodyPr>
          <a:lstStyle/>
          <a:p>
            <a:r>
              <a:rPr lang="en-US" dirty="0"/>
              <a:t>Nuclear Hormone Receptors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6783388" cy="320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698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394" y="671040"/>
            <a:ext cx="6115209" cy="5515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95E9-504D-4B44-AC75-E54008E57015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29816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Mode of action 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376" y="2050504"/>
            <a:ext cx="11285034" cy="4114800"/>
          </a:xfrm>
        </p:spPr>
        <p:txBody>
          <a:bodyPr/>
          <a:lstStyle/>
          <a:p>
            <a:r>
              <a:rPr lang="en-US" dirty="0"/>
              <a:t>upon binding of the signaling molecule, the ligand, receptor complex binds to specific DNA sequences as dimer:</a:t>
            </a:r>
          </a:p>
          <a:p>
            <a:endParaRPr lang="en-US" dirty="0"/>
          </a:p>
          <a:p>
            <a:r>
              <a:rPr lang="en-US" dirty="0"/>
              <a:t>ERE: </a:t>
            </a:r>
            <a:r>
              <a:rPr lang="en-US" b="0" dirty="0"/>
              <a:t>5</a:t>
            </a:r>
            <a:r>
              <a:rPr lang="ja-JP" altLang="en-US" b="0" dirty="0">
                <a:latin typeface="Arial"/>
              </a:rPr>
              <a:t>’</a:t>
            </a:r>
            <a:r>
              <a:rPr lang="en-US" dirty="0"/>
              <a:t>-AGGTCANNNTGACCT-</a:t>
            </a:r>
            <a:r>
              <a:rPr lang="en-US" b="0" dirty="0"/>
              <a:t>3</a:t>
            </a:r>
            <a:r>
              <a:rPr lang="ja-JP" altLang="en-US" b="0" dirty="0">
                <a:latin typeface="Arial"/>
              </a:rPr>
              <a:t>’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ERE=estrogen response elements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4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D7DD-E72A-1049-9F48-10384C3764AA}" type="slidenum">
              <a:rPr lang="en-US"/>
              <a:pPr/>
              <a:t>8</a:t>
            </a:fld>
            <a:endParaRPr lang="en-US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1"/>
            <a:ext cx="8535988" cy="401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959005" y="0"/>
            <a:ext cx="9405783" cy="11430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Domain structure of transcription factors in nuclear receptor superfamily</a:t>
            </a:r>
            <a:endParaRPr lang="en-US" dirty="0">
              <a:latin typeface="+mn-lt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9932" y="2502712"/>
            <a:ext cx="11686478" cy="4355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/>
              <a:t>The hormone binding domain contains a hormone-dependent activation domain.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 some nuclear receptors, the hormone-binding domain functions as a repression domain in the absence of the ligand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Dimerization interfaces are located in mid- and C-terminal regions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117726" y="51657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6FDA-7DE9-3C6F-188A-391B1C54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H" dirty="0"/>
              <a:t>The modular structure of nuclear receptors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C70E32-D1D6-DD06-4E35-50DC9919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43" y="3292332"/>
            <a:ext cx="11338432" cy="1736868"/>
          </a:xfrm>
        </p:spPr>
      </p:pic>
    </p:spTree>
    <p:extLst>
      <p:ext uri="{BB962C8B-B14F-4D97-AF65-F5344CB8AC3E}">
        <p14:creationId xmlns:p14="http://schemas.microsoft.com/office/powerpoint/2010/main" val="23893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913</Words>
  <Application>Microsoft Macintosh PowerPoint</Application>
  <PresentationFormat>Widescreen</PresentationFormat>
  <Paragraphs>234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Chalkboard</vt:lpstr>
      <vt:lpstr>Symbol</vt:lpstr>
      <vt:lpstr>Times</vt:lpstr>
      <vt:lpstr>Office Theme</vt:lpstr>
      <vt:lpstr>Microsoft Organization Chart</vt:lpstr>
      <vt:lpstr>PowerPoint Presentation</vt:lpstr>
      <vt:lpstr>Steroid Hormones: Structure and Action</vt:lpstr>
      <vt:lpstr>Basic Structure of a steroid hormone</vt:lpstr>
      <vt:lpstr>Mechanism of action of an intracellular receptor</vt:lpstr>
      <vt:lpstr>Nuclear Hormone Receptors</vt:lpstr>
      <vt:lpstr>PowerPoint Presentation</vt:lpstr>
      <vt:lpstr>Mode of action  </vt:lpstr>
      <vt:lpstr>Domain structure of transcription factors in nuclear receptor superfamily</vt:lpstr>
      <vt:lpstr>The modular structure of nuclear receptors</vt:lpstr>
      <vt:lpstr>PowerPoint Presentation</vt:lpstr>
      <vt:lpstr>PowerPoint Presentation</vt:lpstr>
      <vt:lpstr>Nuclear-Receptor Response Elements</vt:lpstr>
      <vt:lpstr>Nuclear receptor family</vt:lpstr>
      <vt:lpstr>Type II: Heterodimeric nuclear receptors</vt:lpstr>
      <vt:lpstr>PowerPoint Presentation</vt:lpstr>
      <vt:lpstr>PowerPoint Presentation</vt:lpstr>
      <vt:lpstr>Combinatorial control</vt:lpstr>
      <vt:lpstr>PowerPoint Presentation</vt:lpstr>
      <vt:lpstr>Coactivators</vt:lpstr>
      <vt:lpstr>How do coactivators modulate transcriptional activity?</vt:lpstr>
      <vt:lpstr>PowerPoint Presentation</vt:lpstr>
      <vt:lpstr>Histone acetylation</vt:lpstr>
      <vt:lpstr>Structure of a bromodomain</vt:lpstr>
      <vt:lpstr>Bromodomain</vt:lpstr>
      <vt:lpstr>Histone acetylation</vt:lpstr>
      <vt:lpstr>PowerPoint Presentation</vt:lpstr>
      <vt:lpstr>PowerPoint Presentation</vt:lpstr>
      <vt:lpstr>ERa antagonists selective estrogen receptor modulators (SERMs)</vt:lpstr>
      <vt:lpstr>PowerPoint Presentation</vt:lpstr>
      <vt:lpstr>PowerPoint Presentation</vt:lpstr>
      <vt:lpstr>Tissue-specific actions of Selective Estrogen Receptor Modulators (SERMs)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Cathrin Brisken</cp:lastModifiedBy>
  <cp:revision>6</cp:revision>
  <dcterms:created xsi:type="dcterms:W3CDTF">2022-10-18T08:13:51Z</dcterms:created>
  <dcterms:modified xsi:type="dcterms:W3CDTF">2024-10-15T10:11:33Z</dcterms:modified>
</cp:coreProperties>
</file>